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2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0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50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0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80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3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44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34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4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92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4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5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87CAE-3E52-4B23-9D15-2679DDCF81C7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635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4122" y="1867798"/>
            <a:ext cx="9144000" cy="2387600"/>
          </a:xfrm>
        </p:spPr>
        <p:txBody>
          <a:bodyPr>
            <a:normAutofit/>
          </a:bodyPr>
          <a:lstStyle/>
          <a:p>
            <a:r>
              <a:rPr lang="en-US" sz="5400" dirty="0" err="1" smtClean="0"/>
              <a:t>Perancangan</a:t>
            </a:r>
            <a:r>
              <a:rPr lang="en-US" sz="5400" dirty="0" smtClean="0"/>
              <a:t> Tata </a:t>
            </a:r>
            <a:r>
              <a:rPr lang="en-US" sz="5400" dirty="0" err="1" smtClean="0"/>
              <a:t>Letak</a:t>
            </a:r>
            <a:r>
              <a:rPr lang="en-US" sz="5400" dirty="0" smtClean="0"/>
              <a:t> </a:t>
            </a:r>
            <a:r>
              <a:rPr lang="en-US" sz="5400" dirty="0" err="1" smtClean="0"/>
              <a:t>Fasilitas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122" y="4347473"/>
            <a:ext cx="9144000" cy="1655762"/>
          </a:xfrm>
        </p:spPr>
        <p:txBody>
          <a:bodyPr/>
          <a:lstStyle/>
          <a:p>
            <a:r>
              <a:rPr lang="en-US" dirty="0" smtClean="0"/>
              <a:t>Week </a:t>
            </a:r>
            <a:r>
              <a:rPr lang="en-US" dirty="0"/>
              <a:t>3</a:t>
            </a:r>
            <a:r>
              <a:rPr lang="en-US" dirty="0" smtClean="0"/>
              <a:t>: </a:t>
            </a:r>
            <a:r>
              <a:rPr lang="en-US" dirty="0" err="1" smtClean="0"/>
              <a:t>Tipe</a:t>
            </a:r>
            <a:r>
              <a:rPr lang="en-US" dirty="0" smtClean="0"/>
              <a:t> Tata </a:t>
            </a:r>
            <a:r>
              <a:rPr lang="en-US" dirty="0" err="1" smtClean="0"/>
              <a:t>Letak</a:t>
            </a:r>
            <a:endParaRPr lang="en-US" dirty="0" smtClean="0"/>
          </a:p>
          <a:p>
            <a:r>
              <a:rPr lang="en-US" sz="1800" dirty="0" smtClean="0"/>
              <a:t>Novrigent, ST MM</a:t>
            </a:r>
            <a:endParaRPr lang="en-US" sz="1800" dirty="0"/>
          </a:p>
        </p:txBody>
      </p:sp>
      <p:pic>
        <p:nvPicPr>
          <p:cNvPr id="2050" name="Picture 2" descr="roda ilmu: PERANCANGAN TATA LETAK FASILITAS, MATERI KULIAH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270" y="739607"/>
            <a:ext cx="4207703" cy="225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234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TIPE TATA LETAK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199" y="1690689"/>
            <a:ext cx="6924261" cy="16687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4 </a:t>
            </a:r>
            <a:r>
              <a:rPr lang="en-US" dirty="0" err="1" smtClean="0"/>
              <a:t>Tipe</a:t>
            </a:r>
            <a:r>
              <a:rPr lang="en-US" dirty="0" smtClean="0"/>
              <a:t> Tata </a:t>
            </a:r>
            <a:r>
              <a:rPr lang="en-US" dirty="0" err="1" smtClean="0"/>
              <a:t>Letak</a:t>
            </a:r>
            <a:r>
              <a:rPr lang="en-US" dirty="0" smtClean="0"/>
              <a:t> (Tompkins, 2010)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Tata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(</a:t>
            </a:r>
            <a:r>
              <a:rPr lang="en-US" i="1" dirty="0" smtClean="0"/>
              <a:t>Fixed Layout</a:t>
            </a:r>
            <a:r>
              <a:rPr lang="en-US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Tata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(</a:t>
            </a:r>
            <a:r>
              <a:rPr lang="en-US" i="1" dirty="0" smtClean="0"/>
              <a:t>Product Layout</a:t>
            </a:r>
            <a:r>
              <a:rPr lang="en-US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Tata </a:t>
            </a:r>
            <a:r>
              <a:rPr lang="en-US" dirty="0" err="1" smtClean="0"/>
              <a:t>Letak</a:t>
            </a:r>
            <a:r>
              <a:rPr lang="en-US" dirty="0" smtClean="0"/>
              <a:t> Proses (</a:t>
            </a:r>
            <a:r>
              <a:rPr lang="en-US" i="1" dirty="0" smtClean="0"/>
              <a:t>Process Layout</a:t>
            </a:r>
            <a:r>
              <a:rPr lang="en-US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Tata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/>
              <a:t> </a:t>
            </a:r>
            <a:r>
              <a:rPr lang="en-US" dirty="0" smtClean="0"/>
              <a:t>/ </a:t>
            </a:r>
            <a:r>
              <a:rPr lang="en-US" dirty="0" err="1" smtClean="0"/>
              <a:t>Sel</a:t>
            </a:r>
            <a:r>
              <a:rPr lang="en-US" dirty="0" smtClean="0"/>
              <a:t> (</a:t>
            </a:r>
            <a:r>
              <a:rPr lang="en-US" i="1" dirty="0" smtClean="0"/>
              <a:t>Group Technology Layout/GT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408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355" y="302063"/>
            <a:ext cx="10515600" cy="1325563"/>
          </a:xfrm>
        </p:spPr>
        <p:txBody>
          <a:bodyPr/>
          <a:lstStyle/>
          <a:p>
            <a:r>
              <a:rPr lang="en-US" b="1" i="1" dirty="0"/>
              <a:t>Fixed Layout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39355" y="1303396"/>
            <a:ext cx="110900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Tata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letak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dari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 </a:t>
            </a:r>
            <a:r>
              <a:rPr lang="en-US" sz="1400" i="1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fixed material 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berbeda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dari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tipe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layout yang lain.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Pada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layout yang lain, material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dibawa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menuju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i="1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workstation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,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sementara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 </a:t>
            </a:r>
            <a:r>
              <a:rPr lang="en-US" sz="1400" i="1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fixed material workstation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dibawa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menuju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material. Layout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ini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digunakan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pada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perakitan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pesawat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,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pembuatan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kapal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,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dan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masih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banyak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lainnya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. </a:t>
            </a:r>
            <a:r>
              <a:rPr lang="en-US" sz="1400" dirty="0" smtClean="0">
                <a:solidFill>
                  <a:schemeClr val="tx1">
                    <a:lumMod val="95000"/>
                  </a:schemeClr>
                </a:solidFill>
                <a:latin typeface="Favorit"/>
              </a:rPr>
              <a:t>Layout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dari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 </a:t>
            </a:r>
            <a:r>
              <a:rPr lang="en-US" sz="1400" i="1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fixed material 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melibatkan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urutan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dan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penempatan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stasiun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kerja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di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sekitar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material. </a:t>
            </a:r>
            <a:endParaRPr lang="en-US" sz="1400" dirty="0" smtClean="0">
              <a:solidFill>
                <a:schemeClr val="tx1">
                  <a:lumMod val="95000"/>
                </a:schemeClr>
              </a:solidFill>
              <a:latin typeface="Favorit"/>
            </a:endParaRPr>
          </a:p>
          <a:p>
            <a:endParaRPr lang="en-US" sz="1400" dirty="0">
              <a:solidFill>
                <a:schemeClr val="tx1">
                  <a:lumMod val="95000"/>
                </a:schemeClr>
              </a:solidFill>
              <a:latin typeface="Favorit"/>
            </a:endParaRPr>
          </a:p>
          <a:p>
            <a:r>
              <a:rPr lang="en-US" sz="1400" dirty="0" err="1" smtClean="0">
                <a:solidFill>
                  <a:schemeClr val="tx1">
                    <a:lumMod val="95000"/>
                  </a:schemeClr>
                </a:solidFill>
                <a:latin typeface="Favorit"/>
              </a:rPr>
              <a:t>Tipe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 </a:t>
            </a:r>
            <a:r>
              <a:rPr lang="en-US" sz="1400" i="1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fixed location layout 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mengkondisikan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bahwa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material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tetap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pada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posisinya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sedangkan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fasilitas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produksi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seperti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mesin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,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peralatan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,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dan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komponen-komponen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pembantu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lainnya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bergerak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menuju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lokasi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material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atau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komponen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produk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Favorit"/>
              </a:rPr>
              <a:t>utama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Favorit"/>
              </a:rPr>
              <a:t>.</a:t>
            </a:r>
            <a:endParaRPr lang="en-US" sz="14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85190" y="3257983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Press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10740" y="3192118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Gerinda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90252" y="5566851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Perakitan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32852" y="5566851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Paint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445026" y="5566851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Weld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445026" y="3257983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>
            <a:off x="5041173" y="3627315"/>
            <a:ext cx="0" cy="3781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9" idx="0"/>
          </p:cNvCxnSpPr>
          <p:nvPr/>
        </p:nvCxnSpPr>
        <p:spPr>
          <a:xfrm flipH="1" flipV="1">
            <a:off x="5088834" y="5201659"/>
            <a:ext cx="1" cy="365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2"/>
          </p:cNvCxnSpPr>
          <p:nvPr/>
        </p:nvCxnSpPr>
        <p:spPr>
          <a:xfrm flipH="1">
            <a:off x="6159062" y="3561450"/>
            <a:ext cx="907661" cy="613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0"/>
          </p:cNvCxnSpPr>
          <p:nvPr/>
        </p:nvCxnSpPr>
        <p:spPr>
          <a:xfrm flipH="1" flipV="1">
            <a:off x="6253655" y="4993529"/>
            <a:ext cx="892580" cy="5733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1" idx="2"/>
          </p:cNvCxnSpPr>
          <p:nvPr/>
        </p:nvCxnSpPr>
        <p:spPr>
          <a:xfrm>
            <a:off x="3101009" y="3627315"/>
            <a:ext cx="886934" cy="5695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0" idx="0"/>
          </p:cNvCxnSpPr>
          <p:nvPr/>
        </p:nvCxnSpPr>
        <p:spPr>
          <a:xfrm flipV="1">
            <a:off x="3101009" y="4993529"/>
            <a:ext cx="959125" cy="5733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6253655" y="4619104"/>
            <a:ext cx="21966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1721420" y="4629421"/>
            <a:ext cx="21966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383013" y="3049443"/>
            <a:ext cx="33840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Penyimpanan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8348508" y="3049442"/>
            <a:ext cx="33840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Warehouse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886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5821" y="559684"/>
            <a:ext cx="11077904" cy="5375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Keuntungan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tata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letak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berdasarkan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lokasi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tetap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yaitu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: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Pergerakan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material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dapat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dikurangi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Peluang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mendapatkan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penghrgaan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atas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pekerjaan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tim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atau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individu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cukup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terbuka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Tanggung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jawab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tim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tinggi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Sangat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fleksibel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atas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perubahan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produk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desain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maupun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perubahan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volume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produksi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Bebas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dalam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menentukan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jadwal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dapat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mencapai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waktu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produksi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total minimum.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Menyediakan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kesempatan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job enrichments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Mengedepankan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kebanggaan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kualitas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karena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masing-masing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individu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dapat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menyelesaikan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”</a:t>
            </a:r>
            <a:r>
              <a:rPr lang="en-US" sz="1600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whole job”.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  </a:t>
            </a:r>
            <a:endParaRPr lang="en-US" sz="1600" dirty="0" smtClean="0">
              <a:solidFill>
                <a:schemeClr val="tx1">
                  <a:lumMod val="95000"/>
                </a:schemeClr>
              </a:solidFill>
              <a:latin typeface="inherit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US" sz="1600" dirty="0" err="1" smtClean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Kelemahan</a:t>
            </a: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tata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letak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sz="1600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fixed location layout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yaitu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: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Pergerakan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operator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material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sangat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banyak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Duplikasi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peralatan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sering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terjadi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Operator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membutuhkan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sz="1600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skill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tinggi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Supervisor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umum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dibutukan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Penempatan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material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susah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mahal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Utilisasi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peralatan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rendah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Membutuhkan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peningkatan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ruang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sz="1600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work-in-process 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yang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lebih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besar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Membutuhkan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kontrol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dekat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koordinasi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dengan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jadwal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produksi</a:t>
            </a:r>
            <a:endParaRPr lang="en-US" sz="16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914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1545021" y="3080973"/>
            <a:ext cx="7840717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64260" y="469603"/>
            <a:ext cx="3526222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</a:pPr>
            <a:r>
              <a:rPr lang="en-US" sz="4400" b="1" i="1" dirty="0">
                <a:latin typeface="+mj-lt"/>
                <a:ea typeface="+mj-ea"/>
                <a:cs typeface="+mj-cs"/>
              </a:rPr>
              <a:t>Product Layout</a:t>
            </a:r>
          </a:p>
        </p:txBody>
      </p:sp>
      <p:sp>
        <p:nvSpPr>
          <p:cNvPr id="3" name="Rectangle 2"/>
          <p:cNvSpPr/>
          <p:nvPr/>
        </p:nvSpPr>
        <p:spPr>
          <a:xfrm>
            <a:off x="662151" y="1171334"/>
            <a:ext cx="108256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Tata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pabrik</a:t>
            </a:r>
            <a:r>
              <a:rPr lang="en-US" dirty="0"/>
              <a:t> yang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yang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yang lama.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 machine after machine 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disusun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urutan</a:t>
            </a:r>
            <a:r>
              <a:rPr lang="en-US" dirty="0"/>
              <a:t> proses yang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pengurutan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.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proses </a:t>
            </a:r>
            <a:r>
              <a:rPr lang="en-US" dirty="0" err="1"/>
              <a:t>pemindahan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memudahkan</a:t>
            </a:r>
            <a:r>
              <a:rPr lang="en-US" dirty="0"/>
              <a:t> </a:t>
            </a:r>
            <a:r>
              <a:rPr lang="en-US" dirty="0" err="1"/>
              <a:t>pengawasan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produksinya</a:t>
            </a:r>
            <a:r>
              <a:rPr lang="en-US" dirty="0" smtClean="0"/>
              <a:t>.</a:t>
            </a:r>
            <a:endParaRPr lang="en-US" sz="14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78262" y="329469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917986" y="328951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Gerinda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870544" y="407013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Bend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870544" y="5598158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845936" y="5598382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845936" y="328951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844314" y="408781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Press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844313" y="484039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Mill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83923" y="3080974"/>
            <a:ext cx="33840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Penyimpanan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9796424" y="3080973"/>
            <a:ext cx="265251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err="1" smtClean="0"/>
              <a:t>Perakitan</a:t>
            </a: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1092405" y="3080973"/>
            <a:ext cx="33840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Warehouse</a:t>
            </a:r>
          </a:p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870544" y="484557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917986" y="407416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cxnSp>
        <p:nvCxnSpPr>
          <p:cNvPr id="18" name="Straight Arrow Connector 17"/>
          <p:cNvCxnSpPr>
            <a:endCxn id="31" idx="1"/>
          </p:cNvCxnSpPr>
          <p:nvPr/>
        </p:nvCxnSpPr>
        <p:spPr>
          <a:xfrm>
            <a:off x="1122329" y="347418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1122329" y="427248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1120706" y="502506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1120706" y="5783048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156278" y="347418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3156278" y="427248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3154655" y="502506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3154655" y="5783048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5182509" y="3500967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5182509" y="4299267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5180886" y="5049659"/>
            <a:ext cx="456915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5180886" y="5809835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04641" y="5645285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7946160" y="328384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7210683" y="3495302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7229951" y="4272480"/>
            <a:ext cx="25664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7229951" y="5809835"/>
            <a:ext cx="25200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endCxn id="48" idx="1"/>
          </p:cNvCxnSpPr>
          <p:nvPr/>
        </p:nvCxnSpPr>
        <p:spPr>
          <a:xfrm>
            <a:off x="10061675" y="4650633"/>
            <a:ext cx="103073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383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1945" y="858992"/>
            <a:ext cx="10678509" cy="5277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/>
          </a:p>
          <a:p>
            <a:r>
              <a:rPr lang="en-US" sz="1600" dirty="0" err="1"/>
              <a:t>Keuntungan</a:t>
            </a:r>
            <a:r>
              <a:rPr lang="en-US" sz="1600" dirty="0"/>
              <a:t> </a:t>
            </a:r>
            <a:r>
              <a:rPr lang="en-US" sz="1600" dirty="0" err="1"/>
              <a:t>tata</a:t>
            </a:r>
            <a:r>
              <a:rPr lang="en-US" sz="1600" dirty="0"/>
              <a:t> </a:t>
            </a:r>
            <a:r>
              <a:rPr lang="en-US" sz="1600" dirty="0" err="1"/>
              <a:t>letak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, </a:t>
            </a:r>
            <a:r>
              <a:rPr lang="en-US" sz="1600" dirty="0" err="1"/>
              <a:t>yaitu</a:t>
            </a:r>
            <a:r>
              <a:rPr lang="en-US" sz="1600" dirty="0"/>
              <a:t>:</a:t>
            </a:r>
          </a:p>
          <a:p>
            <a:endParaRPr lang="en-US" sz="1600" dirty="0"/>
          </a:p>
          <a:p>
            <a:pPr marL="342900" indent="-342900" fontAlgn="base">
              <a:buFont typeface="+mj-lt"/>
              <a:buAutoNum type="arabicPeriod"/>
            </a:pP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memperlancar</a:t>
            </a:r>
            <a:r>
              <a:rPr lang="en-US" sz="1600" dirty="0"/>
              <a:t> </a:t>
            </a:r>
            <a:r>
              <a:rPr lang="en-US" sz="1600" dirty="0" err="1"/>
              <a:t>aliran</a:t>
            </a:r>
            <a:r>
              <a:rPr lang="en-US" sz="1600" dirty="0"/>
              <a:t> material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tata</a:t>
            </a:r>
            <a:r>
              <a:rPr lang="en-US" sz="1600" dirty="0"/>
              <a:t> </a:t>
            </a:r>
            <a:r>
              <a:rPr lang="en-US" sz="1600" dirty="0" err="1"/>
              <a:t>letak</a:t>
            </a:r>
            <a:r>
              <a:rPr lang="en-US" sz="1600" dirty="0"/>
              <a:t> </a:t>
            </a:r>
            <a:r>
              <a:rPr lang="en-US" sz="1600" dirty="0" err="1"/>
              <a:t>sesuai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urutan</a:t>
            </a:r>
            <a:r>
              <a:rPr lang="en-US" sz="1600" dirty="0"/>
              <a:t> </a:t>
            </a:r>
            <a:r>
              <a:rPr lang="en-US" sz="1600" dirty="0" err="1"/>
              <a:t>operasi</a:t>
            </a:r>
            <a:r>
              <a:rPr lang="en-US" sz="1600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sz="1600" dirty="0" err="1"/>
              <a:t>Inventori</a:t>
            </a:r>
            <a:r>
              <a:rPr lang="en-US" sz="1600" dirty="0"/>
              <a:t> </a:t>
            </a:r>
            <a:r>
              <a:rPr lang="en-US" sz="1600" dirty="0" err="1"/>
              <a:t>kecil</a:t>
            </a:r>
            <a:r>
              <a:rPr lang="en-US" sz="1600" dirty="0"/>
              <a:t>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pekerjaan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satu</a:t>
            </a:r>
            <a:r>
              <a:rPr lang="en-US" sz="1600" dirty="0"/>
              <a:t> proses </a:t>
            </a:r>
            <a:r>
              <a:rPr lang="en-US" sz="1600" dirty="0" err="1"/>
              <a:t>ke</a:t>
            </a:r>
            <a:r>
              <a:rPr lang="en-US" sz="1600" dirty="0"/>
              <a:t> proses </a:t>
            </a:r>
            <a:r>
              <a:rPr lang="en-US" sz="1600" dirty="0" err="1"/>
              <a:t>berikutnya</a:t>
            </a:r>
            <a:r>
              <a:rPr lang="en-US" sz="1600" dirty="0"/>
              <a:t> </a:t>
            </a:r>
            <a:r>
              <a:rPr lang="en-US" sz="1600" dirty="0" err="1"/>
              <a:t>langsung</a:t>
            </a:r>
            <a:r>
              <a:rPr lang="en-US" sz="1600" dirty="0"/>
              <a:t> </a:t>
            </a:r>
            <a:r>
              <a:rPr lang="en-US" sz="1600" dirty="0" err="1"/>
              <a:t>dikerjakan</a:t>
            </a:r>
            <a:r>
              <a:rPr lang="en-US" sz="1600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sz="1600" dirty="0" err="1"/>
              <a:t>Waktu</a:t>
            </a:r>
            <a:r>
              <a:rPr lang="en-US" sz="1600" dirty="0"/>
              <a:t> total </a:t>
            </a:r>
            <a:r>
              <a:rPr lang="en-US" sz="1600" dirty="0" err="1"/>
              <a:t>produksi</a:t>
            </a:r>
            <a:r>
              <a:rPr lang="en-US" sz="1600" dirty="0"/>
              <a:t> per unit </a:t>
            </a:r>
            <a:r>
              <a:rPr lang="en-US" sz="1600" dirty="0" err="1"/>
              <a:t>kecil</a:t>
            </a:r>
            <a:r>
              <a:rPr lang="en-US" sz="1600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sz="1600" dirty="0" err="1"/>
              <a:t>Pemindahan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dikurangi</a:t>
            </a:r>
            <a:r>
              <a:rPr lang="en-US" sz="1600" dirty="0"/>
              <a:t>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mesin-mesin</a:t>
            </a:r>
            <a:r>
              <a:rPr lang="en-US" sz="1600" dirty="0"/>
              <a:t> yang </a:t>
            </a:r>
            <a:r>
              <a:rPr lang="en-US" sz="1600" dirty="0" err="1"/>
              <a:t>berurutan</a:t>
            </a:r>
            <a:r>
              <a:rPr lang="en-US" sz="1600" dirty="0"/>
              <a:t> </a:t>
            </a:r>
            <a:r>
              <a:rPr lang="en-US" sz="1600" dirty="0" err="1"/>
              <a:t>diletakkan</a:t>
            </a:r>
            <a:r>
              <a:rPr lang="en-US" sz="1600" dirty="0"/>
              <a:t> </a:t>
            </a:r>
            <a:r>
              <a:rPr lang="en-US" sz="1600" dirty="0" err="1"/>
              <a:t>sedekat</a:t>
            </a:r>
            <a:r>
              <a:rPr lang="en-US" sz="1600" dirty="0"/>
              <a:t> </a:t>
            </a:r>
            <a:r>
              <a:rPr lang="en-US" sz="1600" dirty="0" err="1"/>
              <a:t>mungkin</a:t>
            </a:r>
            <a:r>
              <a:rPr lang="en-US" sz="1600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sz="1600" dirty="0" err="1"/>
              <a:t>Pekerja</a:t>
            </a:r>
            <a:r>
              <a:rPr lang="en-US" sz="1600" dirty="0"/>
              <a:t> yang </a:t>
            </a:r>
            <a:r>
              <a:rPr lang="en-US" sz="1600" dirty="0" err="1"/>
              <a:t>memiliki</a:t>
            </a:r>
            <a:r>
              <a:rPr lang="en-US" sz="1600" dirty="0"/>
              <a:t> skill </a:t>
            </a:r>
            <a:r>
              <a:rPr lang="en-US" sz="1600" dirty="0" err="1"/>
              <a:t>tinggi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diperlukan</a:t>
            </a:r>
            <a:r>
              <a:rPr lang="en-US" sz="1600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sz="1600" dirty="0" err="1"/>
              <a:t>Perencanaan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 </a:t>
            </a:r>
            <a:r>
              <a:rPr lang="en-US" sz="1600" dirty="0" err="1"/>
              <a:t>sederhana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sistem</a:t>
            </a:r>
            <a:r>
              <a:rPr lang="en-US" sz="1600" dirty="0"/>
              <a:t> </a:t>
            </a:r>
            <a:r>
              <a:rPr lang="en-US" sz="1600" dirty="0" err="1"/>
              <a:t>kontrol</a:t>
            </a:r>
            <a:r>
              <a:rPr lang="en-US" sz="1600" dirty="0"/>
              <a:t> </a:t>
            </a:r>
            <a:r>
              <a:rPr lang="en-US" sz="1600" dirty="0" err="1"/>
              <a:t>mungkin</a:t>
            </a:r>
            <a:r>
              <a:rPr lang="en-US" sz="1600" dirty="0"/>
              <a:t> </a:t>
            </a:r>
            <a:r>
              <a:rPr lang="en-US" sz="1600" dirty="0" err="1"/>
              <a:t>dilakukan</a:t>
            </a:r>
            <a:r>
              <a:rPr lang="en-US" sz="1600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sz="1600" dirty="0" err="1"/>
              <a:t>Ruang</a:t>
            </a:r>
            <a:r>
              <a:rPr lang="en-US" sz="1600" dirty="0"/>
              <a:t> yang </a:t>
            </a:r>
            <a:r>
              <a:rPr lang="en-US" sz="1600" dirty="0" err="1"/>
              <a:t>dibutuhkan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penyimpanan</a:t>
            </a:r>
            <a:r>
              <a:rPr lang="en-US" sz="1600" dirty="0"/>
              <a:t> </a:t>
            </a:r>
            <a:r>
              <a:rPr lang="en-US" sz="1600" dirty="0" err="1"/>
              <a:t>sementara</a:t>
            </a:r>
            <a:r>
              <a:rPr lang="en-US" sz="1600" dirty="0"/>
              <a:t> </a:t>
            </a:r>
            <a:r>
              <a:rPr lang="en-US" sz="1600" dirty="0" err="1"/>
              <a:t>sedikit</a:t>
            </a:r>
            <a:r>
              <a:rPr lang="en-US" sz="1600" dirty="0"/>
              <a:t>.</a:t>
            </a: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endParaRPr lang="en-US" sz="1600" dirty="0">
              <a:solidFill>
                <a:schemeClr val="tx1">
                  <a:lumMod val="95000"/>
                </a:schemeClr>
              </a:solidFill>
              <a:latin typeface="inherit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US" sz="1600" dirty="0" err="1" smtClean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Kelemahan</a:t>
            </a: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tata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letak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produk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yaitu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:</a:t>
            </a:r>
          </a:p>
          <a:p>
            <a:pPr marL="342900" indent="-342900" fontAlgn="base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Gangguan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pada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satu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dapat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mengakibatkan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terganggunya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keseluruhan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proses.</a:t>
            </a:r>
          </a:p>
          <a:p>
            <a:pPr marL="342900" indent="-342900" fontAlgn="base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Perubahan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desain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produk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menyebabkan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perubahan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tata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letak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</a:p>
          <a:p>
            <a:pPr marL="342900" indent="-342900" fontAlgn="base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Waktu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produksi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ditentukan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oleh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yang paling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lambat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</a:p>
          <a:p>
            <a:pPr marL="342900" indent="-342900" fontAlgn="base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Proses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memerlukan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khusus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umumnya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mahal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sehingga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investasi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pun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tinggi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</a:p>
          <a:p>
            <a:pPr marL="342900" indent="-342900" fontAlgn="base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Penambahan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produk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baru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hanya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dapat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dilakukan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untuk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urutan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sama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atau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membutuhkan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jenis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telah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ada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589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4260" y="469603"/>
            <a:ext cx="3526222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</a:pPr>
            <a:r>
              <a:rPr lang="en-US" sz="4400" b="1" i="1" dirty="0">
                <a:latin typeface="+mj-lt"/>
                <a:ea typeface="+mj-ea"/>
                <a:cs typeface="+mj-cs"/>
              </a:rPr>
              <a:t>Process Layout</a:t>
            </a:r>
          </a:p>
        </p:txBody>
      </p:sp>
      <p:sp>
        <p:nvSpPr>
          <p:cNvPr id="3" name="Rectangle 2"/>
          <p:cNvSpPr/>
          <p:nvPr/>
        </p:nvSpPr>
        <p:spPr>
          <a:xfrm>
            <a:off x="662151" y="1171334"/>
            <a:ext cx="10825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Tata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proses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spesifikasi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ditempatkan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departemen</a:t>
            </a:r>
            <a:r>
              <a:rPr lang="en-US" dirty="0"/>
              <a:t>. </a:t>
            </a:r>
            <a:r>
              <a:rPr lang="en-US" dirty="0" err="1"/>
              <a:t>Tipe</a:t>
            </a:r>
            <a:r>
              <a:rPr lang="en-US" dirty="0"/>
              <a:t> layout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pengelompokkan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pemrosesan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departemen</a:t>
            </a:r>
            <a:r>
              <a:rPr lang="en-US" dirty="0"/>
              <a:t> proses </a:t>
            </a:r>
            <a:r>
              <a:rPr lang="en-US" dirty="0" err="1"/>
              <a:t>terhadap</a:t>
            </a:r>
            <a:r>
              <a:rPr lang="en-US" dirty="0"/>
              <a:t> yang lain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departemennya</a:t>
            </a:r>
            <a:r>
              <a:rPr lang="en-US" dirty="0"/>
              <a:t>.</a:t>
            </a:r>
            <a:endParaRPr lang="en-US" sz="14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57552" y="329469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697276" y="328951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649834" y="407013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649834" y="5598158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Mill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625226" y="5598382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Mill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625226" y="328951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623604" y="408781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623603" y="484039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Mill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63213" y="3080974"/>
            <a:ext cx="33840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Penyimpanan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1492217" y="3086254"/>
            <a:ext cx="33840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Warehouse</a:t>
            </a:r>
          </a:p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649834" y="484557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Mill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697276" y="407416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cxnSp>
        <p:nvCxnSpPr>
          <p:cNvPr id="18" name="Straight Arrow Connector 17"/>
          <p:cNvCxnSpPr>
            <a:endCxn id="31" idx="1"/>
          </p:cNvCxnSpPr>
          <p:nvPr/>
        </p:nvCxnSpPr>
        <p:spPr>
          <a:xfrm>
            <a:off x="901619" y="347418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901619" y="427248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899996" y="5783048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688063" y="5645285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7725450" y="328384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Weld</a:t>
            </a:r>
            <a:endParaRPr lang="en-US" dirty="0"/>
          </a:p>
        </p:txBody>
      </p:sp>
      <p:cxnSp>
        <p:nvCxnSpPr>
          <p:cNvPr id="81" name="Straight Arrow Connector 80"/>
          <p:cNvCxnSpPr>
            <a:stCxn id="41" idx="2"/>
            <a:endCxn id="42" idx="0"/>
          </p:cNvCxnSpPr>
          <p:nvPr/>
        </p:nvCxnSpPr>
        <p:spPr>
          <a:xfrm flipH="1">
            <a:off x="10315130" y="3653181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685953" y="4849328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744718" y="407013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Paint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710014" y="484039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Perakitan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724840" y="5645285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Perakitan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9659757" y="328384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Weld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9659147" y="407013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Paint</a:t>
            </a:r>
            <a:endParaRPr lang="en-US" dirty="0"/>
          </a:p>
        </p:txBody>
      </p:sp>
      <p:cxnSp>
        <p:nvCxnSpPr>
          <p:cNvPr id="70" name="Straight Arrow Connector 69"/>
          <p:cNvCxnSpPr>
            <a:stCxn id="36" idx="1"/>
            <a:endCxn id="49" idx="3"/>
          </p:cNvCxnSpPr>
          <p:nvPr/>
        </p:nvCxnSpPr>
        <p:spPr>
          <a:xfrm flipH="1" flipV="1">
            <a:off x="4961799" y="5030243"/>
            <a:ext cx="724154" cy="3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4972046" y="5794069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31" idx="3"/>
          </p:cNvCxnSpPr>
          <p:nvPr/>
        </p:nvCxnSpPr>
        <p:spPr>
          <a:xfrm flipH="1">
            <a:off x="2935568" y="3474180"/>
            <a:ext cx="1623" cy="1490305"/>
          </a:xfrm>
          <a:prstGeom prst="bentConnector4">
            <a:avLst>
              <a:gd name="adj1" fmla="val -14085028"/>
              <a:gd name="adj2" fmla="val 9851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endCxn id="29" idx="2"/>
          </p:cNvCxnSpPr>
          <p:nvPr/>
        </p:nvCxnSpPr>
        <p:spPr>
          <a:xfrm flipV="1">
            <a:off x="899996" y="5967490"/>
            <a:ext cx="3405821" cy="14953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9021979" y="4949674"/>
            <a:ext cx="24658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Elbow Connector 91"/>
          <p:cNvCxnSpPr/>
          <p:nvPr/>
        </p:nvCxnSpPr>
        <p:spPr>
          <a:xfrm rot="5400000">
            <a:off x="8971397" y="4452384"/>
            <a:ext cx="1390482" cy="125844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flipH="1">
            <a:off x="8777878" y="3648566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H="1">
            <a:off x="8777268" y="4452531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H="1">
            <a:off x="8425107" y="4439469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lbow Connector 97"/>
          <p:cNvCxnSpPr>
            <a:stCxn id="23" idx="3"/>
            <a:endCxn id="41" idx="0"/>
          </p:cNvCxnSpPr>
          <p:nvPr/>
        </p:nvCxnSpPr>
        <p:spPr>
          <a:xfrm flipV="1">
            <a:off x="7009241" y="3283849"/>
            <a:ext cx="3306499" cy="190331"/>
          </a:xfrm>
          <a:prstGeom prst="bentConnector4">
            <a:avLst>
              <a:gd name="adj1" fmla="val 8818"/>
              <a:gd name="adj2" fmla="val 22010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Elbow Connector 100"/>
          <p:cNvCxnSpPr>
            <a:stCxn id="50" idx="0"/>
            <a:endCxn id="63" idx="2"/>
          </p:cNvCxnSpPr>
          <p:nvPr/>
        </p:nvCxnSpPr>
        <p:spPr>
          <a:xfrm rot="5400000" flipH="1" flipV="1">
            <a:off x="7156853" y="2849587"/>
            <a:ext cx="420986" cy="202817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9021979" y="5967490"/>
            <a:ext cx="24658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Elbow Connector 117"/>
          <p:cNvCxnSpPr/>
          <p:nvPr/>
        </p:nvCxnSpPr>
        <p:spPr>
          <a:xfrm flipV="1">
            <a:off x="2918452" y="4697557"/>
            <a:ext cx="5254275" cy="377113"/>
          </a:xfrm>
          <a:prstGeom prst="bentConnector3">
            <a:avLst>
              <a:gd name="adj1" fmla="val 970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 flipV="1">
            <a:off x="8172727" y="4452531"/>
            <a:ext cx="0" cy="245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Elbow Connector 129"/>
          <p:cNvCxnSpPr>
            <a:stCxn id="28" idx="3"/>
          </p:cNvCxnSpPr>
          <p:nvPr/>
        </p:nvCxnSpPr>
        <p:spPr>
          <a:xfrm>
            <a:off x="4961799" y="4254803"/>
            <a:ext cx="1302352" cy="35529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flipV="1">
            <a:off x="6254495" y="4441716"/>
            <a:ext cx="5051" cy="182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Elbow Connector 137"/>
          <p:cNvCxnSpPr>
            <a:stCxn id="44" idx="3"/>
          </p:cNvCxnSpPr>
          <p:nvPr/>
        </p:nvCxnSpPr>
        <p:spPr>
          <a:xfrm flipV="1">
            <a:off x="2935569" y="3863674"/>
            <a:ext cx="3318926" cy="408806"/>
          </a:xfrm>
          <a:prstGeom prst="bentConnector3">
            <a:avLst>
              <a:gd name="adj1" fmla="val 113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 flipH="1" flipV="1">
            <a:off x="6219676" y="3681067"/>
            <a:ext cx="14941" cy="202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>
            <a:off x="9021979" y="5110336"/>
            <a:ext cx="24658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>
            <a:stCxn id="62" idx="0"/>
            <a:endCxn id="36" idx="2"/>
          </p:cNvCxnSpPr>
          <p:nvPr/>
        </p:nvCxnSpPr>
        <p:spPr>
          <a:xfrm flipH="1" flipV="1">
            <a:off x="6341936" y="5218660"/>
            <a:ext cx="2110" cy="426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Rectangle 144"/>
          <p:cNvSpPr/>
          <p:nvPr/>
        </p:nvSpPr>
        <p:spPr>
          <a:xfrm>
            <a:off x="1401417" y="3080974"/>
            <a:ext cx="381662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5490012" y="3086254"/>
            <a:ext cx="5592118" cy="15635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5477579" y="4779335"/>
            <a:ext cx="3816626" cy="150216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51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6835" y="239666"/>
            <a:ext cx="10684565" cy="4114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Keuntungan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tata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letak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proses,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yaitu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: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Utilisasi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umumnya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sangat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baik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sehingga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dibutuhkan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sedikit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Fleksibilitas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tinggi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sehubungan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dengan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peralatan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atau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alokasi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tenaga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kerja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untuk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tugas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spesifik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Pada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umunya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,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digunakan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tidak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memerlukan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investasi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tinggi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Perubahan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tugas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dikerjakan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oleh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operator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dapat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memberikan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kepuasan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bagi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operator.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Memungkinkan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untuk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supervisor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khusus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endParaRPr lang="en-US" sz="1400" dirty="0" smtClean="0">
              <a:solidFill>
                <a:schemeClr val="tx1">
                  <a:lumMod val="95000"/>
                </a:schemeClr>
              </a:solidFill>
              <a:latin typeface="inherit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chemeClr val="tx1">
                  <a:lumMod val="95000"/>
                </a:schemeClr>
              </a:solidFill>
              <a:latin typeface="inherit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US" sz="1400" dirty="0" err="1" smtClean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Kelemahan</a:t>
            </a:r>
            <a:r>
              <a:rPr lang="en-US" sz="1400" dirty="0" smtClean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tata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letak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proses,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yaitu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: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Aliran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material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lebih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panjang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menyebabkan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biaya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pemindahan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bahan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tinggi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Perencanaan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produksi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sistem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kontrol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lebih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banyak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dilakukan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Total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waktu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produksi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umumnya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lebih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lama.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Proses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memerlukan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lebih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banyak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inventori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Ruangan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modal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lebih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banyak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pada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work in process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Proses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membutuhkan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keterampilan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pekerja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tinggi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untuk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mengoperasikan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berbagai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393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4260" y="469603"/>
            <a:ext cx="5448914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</a:pPr>
            <a:r>
              <a:rPr lang="en-US" sz="4400" b="1" i="1" dirty="0" smtClean="0">
                <a:latin typeface="+mj-lt"/>
                <a:ea typeface="+mj-ea"/>
                <a:cs typeface="+mj-cs"/>
              </a:rPr>
              <a:t>Group </a:t>
            </a:r>
            <a:r>
              <a:rPr lang="en-US" sz="4400" b="1" i="1" dirty="0">
                <a:latin typeface="+mj-lt"/>
                <a:ea typeface="+mj-ea"/>
                <a:cs typeface="+mj-cs"/>
              </a:rPr>
              <a:t>technology  layout</a:t>
            </a:r>
          </a:p>
        </p:txBody>
      </p:sp>
      <p:sp>
        <p:nvSpPr>
          <p:cNvPr id="3" name="Rectangle 2"/>
          <p:cNvSpPr/>
          <p:nvPr/>
        </p:nvSpPr>
        <p:spPr>
          <a:xfrm>
            <a:off x="662151" y="1171334"/>
            <a:ext cx="11168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mengelompokkan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kesamaan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proses. </a:t>
            </a:r>
            <a:r>
              <a:rPr lang="en-US" dirty="0" err="1"/>
              <a:t>Pengelompokkan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mengakibatkan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ditempatkan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sel</a:t>
            </a:r>
            <a:r>
              <a:rPr lang="en-US" dirty="0"/>
              <a:t> </a:t>
            </a:r>
            <a:r>
              <a:rPr lang="en-US" dirty="0" err="1"/>
              <a:t>manufaktur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urutan</a:t>
            </a:r>
            <a:r>
              <a:rPr lang="en-US" dirty="0"/>
              <a:t> proses yang </a:t>
            </a:r>
            <a:r>
              <a:rPr lang="en-US" dirty="0" err="1"/>
              <a:t>sama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group technology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efisiensi</a:t>
            </a:r>
            <a:r>
              <a:rPr lang="en-US" dirty="0"/>
              <a:t> yang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manufakturnya</a:t>
            </a:r>
            <a:r>
              <a:rPr lang="en-US" dirty="0"/>
              <a:t>.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menjawab</a:t>
            </a:r>
            <a:r>
              <a:rPr lang="en-US" dirty="0"/>
              <a:t> </a:t>
            </a:r>
            <a:r>
              <a:rPr lang="en-US" dirty="0" err="1"/>
              <a:t>keterbatasan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proses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mengeksplorasi</a:t>
            </a:r>
            <a:r>
              <a:rPr lang="en-US" dirty="0"/>
              <a:t> </a:t>
            </a:r>
            <a:r>
              <a:rPr lang="en-US" dirty="0" err="1"/>
              <a:t>kelebihan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56942" y="3345342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696666" y="334015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Gerinda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649224" y="4120782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Perakitan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649439" y="571984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624616" y="5766970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Gerinda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624616" y="334015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622994" y="413845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Mill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623603" y="496207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Press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63213" y="3202659"/>
            <a:ext cx="33840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Penyimpanan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1492217" y="3207939"/>
            <a:ext cx="33840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Warehouse</a:t>
            </a:r>
          </a:p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649834" y="4967262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696666" y="4124812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Weld</a:t>
            </a:r>
            <a:endParaRPr lang="en-US" dirty="0"/>
          </a:p>
        </p:txBody>
      </p:sp>
      <p:cxnSp>
        <p:nvCxnSpPr>
          <p:cNvPr id="18" name="Straight Arrow Connector 17"/>
          <p:cNvCxnSpPr>
            <a:endCxn id="31" idx="1"/>
          </p:cNvCxnSpPr>
          <p:nvPr/>
        </p:nvCxnSpPr>
        <p:spPr>
          <a:xfrm>
            <a:off x="901619" y="3595865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688063" y="5766970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7724840" y="333449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Perakitan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685953" y="4971013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724230" y="4120782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Paint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710014" y="498153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Press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724840" y="5766970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9576435" y="499434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Perakitan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9571383" y="5757031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Gerinda</a:t>
            </a:r>
            <a:endParaRPr lang="en-US" dirty="0"/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9021979" y="5951636"/>
            <a:ext cx="5494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Elbow Connector 129"/>
          <p:cNvCxnSpPr>
            <a:stCxn id="28" idx="3"/>
          </p:cNvCxnSpPr>
          <p:nvPr/>
        </p:nvCxnSpPr>
        <p:spPr>
          <a:xfrm>
            <a:off x="4961189" y="4305448"/>
            <a:ext cx="1302352" cy="355297"/>
          </a:xfrm>
          <a:prstGeom prst="bentConnector3">
            <a:avLst>
              <a:gd name="adj1" fmla="val 3397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flipV="1">
            <a:off x="6253885" y="4492361"/>
            <a:ext cx="5051" cy="182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 flipH="1">
            <a:off x="8376898" y="5350443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H="1" flipV="1">
            <a:off x="10239768" y="5392902"/>
            <a:ext cx="1" cy="368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ectangle 145"/>
          <p:cNvSpPr/>
          <p:nvPr/>
        </p:nvSpPr>
        <p:spPr>
          <a:xfrm>
            <a:off x="5550533" y="3218236"/>
            <a:ext cx="3723800" cy="14803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2291140" y="3713666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2271959" y="5350871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2934959" y="5951636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10883348" y="5166205"/>
            <a:ext cx="60886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899996" y="5146745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4973059" y="5146745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4973059" y="3538223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6986407" y="4325219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29" idx="0"/>
            <a:endCxn id="49" idx="2"/>
          </p:cNvCxnSpPr>
          <p:nvPr/>
        </p:nvCxnSpPr>
        <p:spPr>
          <a:xfrm flipV="1">
            <a:off x="4305422" y="5336594"/>
            <a:ext cx="395" cy="383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>
            <a:off x="6357561" y="5354858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/>
          <p:cNvCxnSpPr>
            <a:stCxn id="62" idx="2"/>
          </p:cNvCxnSpPr>
          <p:nvPr/>
        </p:nvCxnSpPr>
        <p:spPr>
          <a:xfrm rot="16200000" flipH="1">
            <a:off x="8815292" y="3665055"/>
            <a:ext cx="205678" cy="514817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/>
          <p:nvPr/>
        </p:nvCxnSpPr>
        <p:spPr>
          <a:xfrm>
            <a:off x="901618" y="4762289"/>
            <a:ext cx="7464378" cy="20921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stCxn id="44" idx="3"/>
            <a:endCxn id="22" idx="1"/>
          </p:cNvCxnSpPr>
          <p:nvPr/>
        </p:nvCxnSpPr>
        <p:spPr>
          <a:xfrm flipV="1">
            <a:off x="2934959" y="3530008"/>
            <a:ext cx="721983" cy="79311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H="1">
            <a:off x="4308150" y="3695449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/>
          <p:cNvCxnSpPr>
            <a:stCxn id="28" idx="2"/>
          </p:cNvCxnSpPr>
          <p:nvPr/>
        </p:nvCxnSpPr>
        <p:spPr>
          <a:xfrm rot="16200000" flipH="1">
            <a:off x="7851984" y="943337"/>
            <a:ext cx="93456" cy="718701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/>
          <p:cNvSpPr/>
          <p:nvPr/>
        </p:nvSpPr>
        <p:spPr>
          <a:xfrm>
            <a:off x="1294416" y="3226663"/>
            <a:ext cx="4034511" cy="14803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1288112" y="4861652"/>
            <a:ext cx="5813032" cy="14803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7279425" y="4866898"/>
            <a:ext cx="4034511" cy="14803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97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399" y="503496"/>
            <a:ext cx="10926417" cy="4805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Keuntungan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tata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letak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Group Technology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yaitu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: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Meningkatkan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utilisasi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Gabungan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antara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product layout 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process layout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dengan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beberapa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keuntungan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Mendukung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penggunaan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peralatan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umum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Aliran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material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lebih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pendek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daripada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process layout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endParaRPr lang="en-US" dirty="0" smtClean="0">
              <a:solidFill>
                <a:schemeClr val="tx1">
                  <a:lumMod val="95000"/>
                </a:schemeClr>
              </a:solidFill>
              <a:latin typeface="inherit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chemeClr val="tx1">
                  <a:lumMod val="95000"/>
                </a:schemeClr>
              </a:solidFill>
              <a:latin typeface="inherit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US" dirty="0" err="1" smtClean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Kelemahan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tata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letak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group technology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yaitu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: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 smtClean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Membutuhkan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supervisor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umum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Membutuhkan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skill 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pekerja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tinggi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Gabungan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antara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product layout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process layout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dengan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beberapa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batasan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Tergantung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pada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keseimbangan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aliran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material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antarsel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serta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membutuhkan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buffer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ruangan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barang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work in process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Utilisasi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rendah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075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695</TotalTime>
  <Words>918</Words>
  <Application>Microsoft Office PowerPoint</Application>
  <PresentationFormat>Widescreen</PresentationFormat>
  <Paragraphs>153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Favorit</vt:lpstr>
      <vt:lpstr>Helvetica</vt:lpstr>
      <vt:lpstr>inherit</vt:lpstr>
      <vt:lpstr>Times New Roman</vt:lpstr>
      <vt:lpstr>var(--font-family)</vt:lpstr>
      <vt:lpstr>Office Theme</vt:lpstr>
      <vt:lpstr>Perancangan Tata Letak Fasilitas</vt:lpstr>
      <vt:lpstr>TIPE TATA LETAK</vt:lpstr>
      <vt:lpstr>Fixed Layout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Perancangan Tata LetaK Fasilitas</dc:title>
  <dc:creator>Novrigent</dc:creator>
  <cp:lastModifiedBy>Novrigent</cp:lastModifiedBy>
  <cp:revision>27</cp:revision>
  <dcterms:created xsi:type="dcterms:W3CDTF">2024-09-28T01:50:05Z</dcterms:created>
  <dcterms:modified xsi:type="dcterms:W3CDTF">2024-10-12T05:22:54Z</dcterms:modified>
</cp:coreProperties>
</file>